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472518" cy="4983179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FFC000"/>
                </a:solidFill>
              </a:rPr>
              <a:t>«Развитие творческих способностей учащихся в рамках реализации ФГОС».</a:t>
            </a:r>
          </a:p>
          <a:p>
            <a:pPr>
              <a:buNone/>
            </a:pPr>
            <a:endParaRPr lang="ru-RU" b="1" dirty="0" smtClean="0"/>
          </a:p>
          <a:p>
            <a:pPr algn="r">
              <a:buNone/>
            </a:pPr>
            <a:r>
              <a:rPr lang="ru-RU" sz="2400" b="1" dirty="0" smtClean="0"/>
              <a:t>Смирнова Светлана Владимировна </a:t>
            </a:r>
          </a:p>
          <a:p>
            <a:pPr algn="r">
              <a:buNone/>
            </a:pPr>
            <a:r>
              <a:rPr lang="ru-RU" sz="2400" b="1" dirty="0" smtClean="0"/>
              <a:t>учитель начальных классов</a:t>
            </a:r>
          </a:p>
          <a:p>
            <a:pPr algn="r">
              <a:buNone/>
            </a:pPr>
            <a:r>
              <a:rPr lang="ru-RU" sz="2400" b="1" dirty="0" smtClean="0"/>
              <a:t> МБОУ «Спасская СОШ»</a:t>
            </a:r>
          </a:p>
          <a:p>
            <a:pPr algn="r">
              <a:buNone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Большеигнатовский</a:t>
            </a:r>
            <a:r>
              <a:rPr lang="ru-RU" sz="2400" b="1" dirty="0" smtClean="0"/>
              <a:t> район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Примеры заданий по развитию </a:t>
            </a:r>
            <a:r>
              <a:rPr lang="ru-RU" sz="3100" b="1" dirty="0" err="1" smtClean="0"/>
              <a:t>креативных</a:t>
            </a:r>
            <a:r>
              <a:rPr lang="ru-RU" sz="3100" b="1" dirty="0" smtClean="0"/>
              <a:t> способностей учащихся средствами учебного предмета «русский язык».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1.Работа со словом</a:t>
            </a:r>
          </a:p>
          <a:p>
            <a:pPr>
              <a:buNone/>
            </a:pPr>
            <a:r>
              <a:rPr lang="ru-RU" b="1" dirty="0" smtClean="0"/>
              <a:t>2.« Размышляю о душе слова»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Мини-сочинение о слове «красота». Получились вот такие сочинения.</a:t>
            </a:r>
          </a:p>
          <a:p>
            <a:pPr>
              <a:buNone/>
            </a:pPr>
            <a:r>
              <a:rPr lang="ru-RU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        Красота – это радость в  жизни. И без неё мира не существует. Она есть везде: в магазине, в природе, во всём. Если у человека некрасивое лицо, но открытое сердце, он считается красивым.</a:t>
            </a:r>
          </a:p>
          <a:p>
            <a:pPr>
              <a:buNone/>
            </a:pPr>
            <a:r>
              <a:rPr lang="ru-RU" dirty="0" smtClean="0"/>
              <a:t>                                 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3.«Анаграммы»: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4.«Неполные слова»</a:t>
            </a:r>
          </a:p>
          <a:p>
            <a:pPr>
              <a:buNone/>
            </a:pPr>
            <a:r>
              <a:rPr lang="ru-RU" b="1" dirty="0" smtClean="0"/>
              <a:t>5.«Ступеньки»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6.«Телеграмма»          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7. «Цепочка слов»</a:t>
            </a:r>
          </a:p>
          <a:p>
            <a:pPr>
              <a:buNone/>
            </a:pPr>
            <a:r>
              <a:rPr lang="ru-RU" b="1" dirty="0" smtClean="0"/>
              <a:t>8.«Укрась слово»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9. «Игровое задание «Кто-то начал, ты продолжи…»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b="1" i="1" dirty="0" smtClean="0"/>
              <a:t>10. Задание «Сочинение – 4 минуты»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11. Творческий диктант.</a:t>
            </a:r>
          </a:p>
          <a:p>
            <a:pPr>
              <a:buNone/>
            </a:pPr>
            <a:r>
              <a:rPr lang="ru-RU" b="1" i="1" dirty="0" smtClean="0"/>
              <a:t>Гость.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Я проснулся рано утром. На полу шуршала  бумага. Я набрался храбрости и заглянул… </a:t>
            </a:r>
            <a:r>
              <a:rPr lang="ru-RU" sz="2400" i="1" dirty="0" smtClean="0"/>
              <a:t>«под кровать, а там кот. Я так удивился… Тут постучались гости. Я открыл дверь, мы сели за стол, а эта бумага все шуршала. Гости ушли, а я лёг отдыхать.» (Жигулев Александр 2 класс)</a:t>
            </a:r>
          </a:p>
          <a:p>
            <a:pPr>
              <a:buNone/>
            </a:pPr>
            <a:r>
              <a:rPr lang="ru-RU" sz="2400" i="1" dirty="0" smtClean="0"/>
              <a:t> «… под бумагу, а там лягушка. Я открыл окно и выкинул её на улицу.» (Учаев Артём 2 класс)</a:t>
            </a:r>
            <a:endParaRPr lang="ru-RU" sz="2400" dirty="0" smtClean="0"/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 изучении литературного чтения поставила перед собой цель -</a:t>
            </a:r>
            <a:r>
              <a:rPr lang="ru-RU" dirty="0" smtClean="0"/>
              <a:t> приобщить учащихся к богатствам русской и мировой литературы, развить их способности воспринимать и оценивать явления литературы и отраженные в них явления жизни, и на этой основе формировать художественный вкус, эстетические потребности, гражданскую идейно-нравственную позицию школьника .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Достижение этой цели предполагает: 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1497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                                                       </a:t>
            </a:r>
          </a:p>
          <a:p>
            <a:pPr>
              <a:buNone/>
            </a:pPr>
            <a:r>
              <a:rPr lang="ru-RU" dirty="0" smtClean="0"/>
              <a:t>-чтение и изучение выдающихся произведений отечественной и мировой литературы;</a:t>
            </a:r>
          </a:p>
          <a:p>
            <a:pPr>
              <a:buNone/>
            </a:pPr>
            <a:r>
              <a:rPr lang="ru-RU" dirty="0" smtClean="0"/>
              <a:t>- формирование у школьников знаний и умений, обеспечивающих самостоятельное освоение художественных ценностей;</a:t>
            </a:r>
          </a:p>
          <a:p>
            <a:pPr>
              <a:buNone/>
            </a:pPr>
            <a:r>
              <a:rPr lang="ru-RU" dirty="0" smtClean="0"/>
              <a:t>- формирование представлений о русской литературе как о </a:t>
            </a:r>
            <a:r>
              <a:rPr lang="ru-RU" dirty="0" err="1" smtClean="0"/>
              <a:t>социокультурном</a:t>
            </a:r>
            <a:r>
              <a:rPr lang="ru-RU" dirty="0" smtClean="0"/>
              <a:t> феномене, занимающем специфическое место в жизни нации и человечества;</a:t>
            </a:r>
          </a:p>
          <a:p>
            <a:pPr>
              <a:buNone/>
            </a:pPr>
            <a:r>
              <a:rPr lang="ru-RU" dirty="0" smtClean="0"/>
              <a:t>- развитие художественно-творческих способностей, воображения, эстетического вкуса школьников, воспитание их эмоциональной и интеллектуальной отзывчивости при восприятии художественных произведений;</a:t>
            </a:r>
          </a:p>
          <a:p>
            <a:pPr>
              <a:buNone/>
            </a:pPr>
            <a:r>
              <a:rPr lang="ru-RU" dirty="0" smtClean="0"/>
              <a:t>- развитие навыков грамотного и свободного владения литературной речью.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1 класс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«Придумай рифму».</a:t>
            </a:r>
          </a:p>
          <a:p>
            <a:pPr>
              <a:buNone/>
            </a:pPr>
            <a:r>
              <a:rPr lang="ru-RU" dirty="0" err="1" smtClean="0"/>
              <a:t>ля-ля</a:t>
            </a:r>
            <a:r>
              <a:rPr lang="ru-RU" dirty="0" smtClean="0"/>
              <a:t> -ля– желтеют тополя,</a:t>
            </a:r>
          </a:p>
          <a:p>
            <a:pPr>
              <a:buNone/>
            </a:pPr>
            <a:r>
              <a:rPr lang="ru-RU" dirty="0" err="1" smtClean="0"/>
              <a:t>Ла-ла-ла</a:t>
            </a:r>
            <a:r>
              <a:rPr lang="ru-RU" dirty="0" smtClean="0"/>
              <a:t> – Россия мне мила. </a:t>
            </a:r>
          </a:p>
          <a:p>
            <a:pPr>
              <a:buNone/>
            </a:pPr>
            <a:r>
              <a:rPr lang="ru-RU" b="1" dirty="0" smtClean="0"/>
              <a:t>«Слоговой аукцион»    </a:t>
            </a:r>
            <a:r>
              <a:rPr lang="ru-RU" dirty="0" err="1" smtClean="0"/>
              <a:t>ра-рама-кора</a:t>
            </a:r>
            <a:r>
              <a:rPr lang="ru-RU" dirty="0" smtClean="0"/>
              <a:t>.  </a:t>
            </a:r>
          </a:p>
          <a:p>
            <a:pPr>
              <a:buNone/>
            </a:pPr>
            <a:r>
              <a:rPr lang="ru-RU" b="1" dirty="0" smtClean="0"/>
              <a:t>«Составлять текст по серии картинок».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2 класс. Составление загадок.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Не могу я их поймать,</a:t>
            </a:r>
          </a:p>
          <a:p>
            <a:pPr>
              <a:buNone/>
            </a:pPr>
            <a:r>
              <a:rPr lang="ru-RU" dirty="0" smtClean="0"/>
              <a:t>Ну а мама заставляет их читать. (Буквы) 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Жигулев</a:t>
            </a:r>
            <a:r>
              <a:rPr lang="ru-RU" dirty="0" smtClean="0"/>
              <a:t> Александр 2 класс)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Белый снег пушистый в воздухе летает</a:t>
            </a:r>
          </a:p>
          <a:p>
            <a:pPr>
              <a:buNone/>
            </a:pPr>
            <a:r>
              <a:rPr lang="ru-RU" dirty="0" smtClean="0"/>
              <a:t>И на землю тихо падает, не тает.</a:t>
            </a:r>
          </a:p>
          <a:p>
            <a:pPr>
              <a:buNone/>
            </a:pPr>
            <a:r>
              <a:rPr lang="ru-RU" dirty="0" smtClean="0"/>
              <a:t>Солнышка он не боится, </a:t>
            </a:r>
          </a:p>
          <a:p>
            <a:pPr>
              <a:buNone/>
            </a:pPr>
            <a:r>
              <a:rPr lang="ru-RU" dirty="0" smtClean="0"/>
              <a:t>В воду он не превратится,</a:t>
            </a:r>
          </a:p>
          <a:p>
            <a:pPr>
              <a:buNone/>
            </a:pPr>
            <a:r>
              <a:rPr lang="ru-RU" dirty="0" smtClean="0"/>
              <a:t>Свежий летний ветерок,</a:t>
            </a:r>
          </a:p>
          <a:p>
            <a:pPr>
              <a:buNone/>
            </a:pPr>
            <a:r>
              <a:rPr lang="ru-RU" dirty="0" smtClean="0"/>
              <a:t>Его гонит на восток. (Тополиный пух)</a:t>
            </a:r>
          </a:p>
          <a:p>
            <a:pPr>
              <a:buNone/>
            </a:pPr>
            <a:r>
              <a:rPr lang="ru-RU" dirty="0" smtClean="0"/>
              <a:t>(</a:t>
            </a:r>
            <a:r>
              <a:rPr lang="ru-RU" dirty="0" err="1" smtClean="0"/>
              <a:t>Бершин</a:t>
            </a:r>
            <a:r>
              <a:rPr lang="ru-RU" dirty="0" smtClean="0"/>
              <a:t> Владимир 2 класс)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3 класс. Составление сказок.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86800" cy="585789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Продолжение сказки И.Соколов-Микитов «</a:t>
            </a:r>
            <a:r>
              <a:rPr lang="ru-RU" b="1" dirty="0" err="1" smtClean="0"/>
              <a:t>Листопадничек</a:t>
            </a:r>
            <a:r>
              <a:rPr lang="ru-RU" b="1" dirty="0" smtClean="0"/>
              <a:t>»</a:t>
            </a:r>
          </a:p>
          <a:p>
            <a:pPr algn="just">
              <a:buNone/>
            </a:pPr>
            <a:r>
              <a:rPr lang="ru-RU" dirty="0" smtClean="0"/>
              <a:t>                Прошла весна, а затем лето и пришла осень. Снова стало холодно и </a:t>
            </a:r>
            <a:r>
              <a:rPr lang="ru-RU" dirty="0" err="1" smtClean="0"/>
              <a:t>Листопадничек</a:t>
            </a:r>
            <a:r>
              <a:rPr lang="ru-RU" dirty="0" smtClean="0"/>
              <a:t> стал беспокоиться о том как перезимует эту зиму. И вспомнил он своего друга Мишку, который ему рассказал, как хорошо они зимуют в теплой берлоге, побежал </a:t>
            </a:r>
            <a:r>
              <a:rPr lang="ru-RU" dirty="0" err="1" smtClean="0"/>
              <a:t>Листпадничек</a:t>
            </a:r>
            <a:r>
              <a:rPr lang="ru-RU" dirty="0" smtClean="0"/>
              <a:t> к своему другу. Мишка как раз залазал в берлогу и уже хотел лечь спать.</a:t>
            </a:r>
          </a:p>
          <a:p>
            <a:pPr algn="just">
              <a:buNone/>
            </a:pPr>
            <a:r>
              <a:rPr lang="ru-RU" dirty="0" smtClean="0"/>
              <a:t>      - Мишка возьми меня в свою берлогу перезимовать, а то придет холодная зима, и я замерзну.</a:t>
            </a:r>
          </a:p>
          <a:p>
            <a:pPr algn="just">
              <a:buNone/>
            </a:pPr>
            <a:r>
              <a:rPr lang="ru-RU" dirty="0" smtClean="0"/>
              <a:t>      - Если ты сможешь спать крепко всю зиму, то тогда пошли, места хватит.</a:t>
            </a:r>
          </a:p>
          <a:p>
            <a:pPr algn="just">
              <a:buNone/>
            </a:pPr>
            <a:r>
              <a:rPr lang="ru-RU" dirty="0" smtClean="0"/>
              <a:t>       - Спать-то я люблю.</a:t>
            </a:r>
          </a:p>
          <a:p>
            <a:pPr algn="just">
              <a:buNone/>
            </a:pPr>
            <a:r>
              <a:rPr lang="ru-RU" dirty="0" smtClean="0"/>
              <a:t>              Мишка и </a:t>
            </a:r>
            <a:r>
              <a:rPr lang="ru-RU" dirty="0" err="1" smtClean="0"/>
              <a:t>Листопадничек</a:t>
            </a:r>
            <a:r>
              <a:rPr lang="ru-RU" dirty="0" smtClean="0"/>
              <a:t> легли в берлогу и крепко заснули. Долго спал зайчик проснулся и думает, что наверное уже весна. Стал он будить Мишку, а тот только повернулся на другой бок и сунул лапу в рот. Захотелось зайчику кушать. Вылез он из берлоги, в лесу зима. Мороз сильный. Погрыз он осиновой коры, побегал по полянке. И говорит:</a:t>
            </a:r>
          </a:p>
          <a:p>
            <a:pPr algn="just">
              <a:buNone/>
            </a:pPr>
            <a:r>
              <a:rPr lang="ru-RU" dirty="0" smtClean="0"/>
              <a:t>      - Как хорошо в лесу, воздух свежий, всюду снег, красота!</a:t>
            </a:r>
          </a:p>
          <a:p>
            <a:pPr algn="just">
              <a:buNone/>
            </a:pPr>
            <a:r>
              <a:rPr lang="ru-RU" dirty="0" smtClean="0"/>
              <a:t>              И с тех пор перестал </a:t>
            </a:r>
            <a:r>
              <a:rPr lang="ru-RU" dirty="0" err="1" smtClean="0"/>
              <a:t>Листопадничек</a:t>
            </a:r>
            <a:r>
              <a:rPr lang="ru-RU" dirty="0" smtClean="0"/>
              <a:t> завидовать другим животным.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4 класс. Текст-описание.</a:t>
            </a:r>
            <a:br>
              <a:rPr lang="ru-RU" b="1" dirty="0" smtClean="0">
                <a:solidFill>
                  <a:srgbClr val="FFC000"/>
                </a:solidFill>
              </a:rPr>
            </a:br>
            <a:r>
              <a:rPr lang="ru-RU" b="1" dirty="0" smtClean="0">
                <a:solidFill>
                  <a:srgbClr val="FFC000"/>
                </a:solidFill>
              </a:rPr>
              <a:t>Сочинения на разные темы.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рр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011279" y="2918283"/>
            <a:ext cx="3121969" cy="4286280"/>
          </a:xfrm>
          <a:prstGeom prst="rect">
            <a:avLst/>
          </a:prstGeom>
        </p:spPr>
      </p:pic>
      <p:pic>
        <p:nvPicPr>
          <p:cNvPr id="4" name="Содержимое 3" descr="бб.jpe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947" r="4492"/>
          <a:stretch>
            <a:fillRect/>
          </a:stretch>
        </p:blipFill>
        <p:spPr>
          <a:xfrm rot="5400000">
            <a:off x="1498245" y="716280"/>
            <a:ext cx="3361430" cy="47863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7675083" cy="5756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4614866" cy="4483113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      В каждом ребёнке дремлет птица, которую нужно разбудить для полёта. Творчество – вот имя этой волшебной птицы!»</a:t>
            </a:r>
          </a:p>
          <a:p>
            <a:pPr>
              <a:buNone/>
            </a:pPr>
            <a:r>
              <a:rPr lang="ru-RU" i="1" dirty="0" smtClean="0"/>
              <a:t>Сухомлинский В.А.</a:t>
            </a:r>
          </a:p>
          <a:p>
            <a:endParaRPr lang="ru-RU" dirty="0"/>
          </a:p>
        </p:txBody>
      </p:sp>
      <p:pic>
        <p:nvPicPr>
          <p:cNvPr id="4" name="Рисунок 3" descr="002.jpg"/>
          <p:cNvPicPr>
            <a:picLocks noChangeAspect="1"/>
          </p:cNvPicPr>
          <p:nvPr/>
        </p:nvPicPr>
        <p:blipFill>
          <a:blip r:embed="rId2" cstate="print"/>
          <a:srcRect l="57031" t="8333" r="3125" b="16666"/>
          <a:stretch>
            <a:fillRect/>
          </a:stretch>
        </p:blipFill>
        <p:spPr>
          <a:xfrm>
            <a:off x="5214942" y="571480"/>
            <a:ext cx="3643338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C000"/>
                </a:solidFill>
              </a:rPr>
              <a:t>Для того, чтобы формировать творческую личность в процессе обучения математики были выделены такие основные свойства творческой личности: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смелость мысли, склонность к риску;</a:t>
            </a:r>
          </a:p>
          <a:p>
            <a:pPr lvl="0"/>
            <a:r>
              <a:rPr lang="ru-RU" dirty="0" smtClean="0"/>
              <a:t>фантазия;</a:t>
            </a:r>
          </a:p>
          <a:p>
            <a:pPr lvl="0"/>
            <a:r>
              <a:rPr lang="ru-RU" dirty="0" smtClean="0"/>
              <a:t>проблемное видение;</a:t>
            </a:r>
          </a:p>
          <a:p>
            <a:pPr lvl="0"/>
            <a:r>
              <a:rPr lang="ru-RU" dirty="0" smtClean="0"/>
              <a:t>умение преодолевать инерцию мышления;</a:t>
            </a:r>
          </a:p>
          <a:p>
            <a:pPr lvl="0"/>
            <a:r>
              <a:rPr lang="ru-RU" dirty="0" smtClean="0"/>
              <a:t>способность выявлять противоречия;</a:t>
            </a:r>
          </a:p>
          <a:p>
            <a:pPr lvl="0"/>
            <a:r>
              <a:rPr lang="ru-RU" dirty="0" smtClean="0"/>
              <a:t>умение переносить учебные достижения и опыт в новые ситуации;</a:t>
            </a:r>
          </a:p>
          <a:p>
            <a:pPr lvl="0"/>
            <a:r>
              <a:rPr lang="ru-RU" dirty="0" smtClean="0"/>
              <a:t>независимость;</a:t>
            </a:r>
          </a:p>
          <a:p>
            <a:pPr lvl="0"/>
            <a:r>
              <a:rPr lang="ru-RU" dirty="0" smtClean="0"/>
              <a:t>альтернативность;</a:t>
            </a:r>
          </a:p>
          <a:p>
            <a:pPr lvl="0"/>
            <a:r>
              <a:rPr lang="ru-RU" dirty="0" smtClean="0"/>
              <a:t>гибкость мышления;</a:t>
            </a:r>
          </a:p>
          <a:p>
            <a:pPr lvl="0"/>
            <a:r>
              <a:rPr lang="ru-RU" dirty="0" smtClean="0"/>
              <a:t>способность к самоуправлению.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Нестандартные уроки: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урок – конференция</a:t>
            </a:r>
          </a:p>
          <a:p>
            <a:r>
              <a:rPr lang="ru-RU" dirty="0" smtClean="0"/>
              <a:t> урок – соревнование</a:t>
            </a:r>
          </a:p>
          <a:p>
            <a:r>
              <a:rPr lang="ru-RU" dirty="0" smtClean="0"/>
              <a:t> урок – игра</a:t>
            </a:r>
          </a:p>
          <a:p>
            <a:r>
              <a:rPr lang="ru-RU" dirty="0" smtClean="0"/>
              <a:t> урок – творчества</a:t>
            </a:r>
          </a:p>
          <a:p>
            <a:r>
              <a:rPr lang="ru-RU" dirty="0" smtClean="0"/>
              <a:t>урок – зачет</a:t>
            </a:r>
          </a:p>
          <a:p>
            <a:r>
              <a:rPr lang="ru-RU" dirty="0" smtClean="0"/>
              <a:t> урок – путешествие</a:t>
            </a:r>
          </a:p>
          <a:p>
            <a:r>
              <a:rPr lang="ru-RU" dirty="0" smtClean="0"/>
              <a:t> урок – тренажер</a:t>
            </a:r>
          </a:p>
          <a:p>
            <a:r>
              <a:rPr lang="ru-RU" dirty="0" smtClean="0"/>
              <a:t>урок – творческий отчет.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</a:rPr>
              <a:t>Примеры заданий: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Пусть записано подряд семь цифр от 1 до 7: </a:t>
            </a:r>
            <a:br>
              <a:rPr lang="ru-RU" dirty="0" smtClean="0"/>
            </a:br>
            <a:r>
              <a:rPr lang="ru-RU" dirty="0" smtClean="0"/>
              <a:t>1234567. </a:t>
            </a:r>
            <a:br>
              <a:rPr lang="ru-RU" dirty="0" smtClean="0"/>
            </a:br>
            <a:r>
              <a:rPr lang="ru-RU" dirty="0" smtClean="0"/>
              <a:t>Легко соединить их знаками “плюс” и “минус” так, чтобы получилось 40: </a:t>
            </a:r>
            <a:br>
              <a:rPr lang="ru-RU" dirty="0" smtClean="0"/>
            </a:br>
            <a:r>
              <a:rPr lang="ru-RU" dirty="0" smtClean="0"/>
              <a:t>4.Выразите число 100 пятью одинаковыми цифрами. Предложите четыре способа решения. </a:t>
            </a:r>
            <a:br>
              <a:rPr lang="ru-RU" dirty="0" smtClean="0"/>
            </a:br>
            <a:r>
              <a:rPr lang="ru-RU" dirty="0" smtClean="0"/>
              <a:t>Ответ. </a:t>
            </a:r>
            <a:br>
              <a:rPr lang="ru-RU" dirty="0" smtClean="0"/>
            </a:br>
            <a:r>
              <a:rPr lang="ru-RU" dirty="0" smtClean="0"/>
              <a:t>111 - 11 = 100; 33*3 + 3/3 = 100; 5*5*5 – 5*5= 100; </a:t>
            </a:r>
          </a:p>
          <a:p>
            <a:pPr marL="514350" indent="-514350">
              <a:buAutoNum type="arabicPeriod"/>
            </a:pPr>
            <a:r>
              <a:rPr lang="ru-RU" dirty="0" smtClean="0"/>
              <a:t>В первом ящике – 110 бананов, во втором – в три раза больше, а в третьем сидит Майя и ест бананы со скоростью 44 штуки в минуту. Сколько времени потребуется Майе, чтобы опустошить первые два ящика ?</a:t>
            </a:r>
          </a:p>
          <a:p>
            <a:pPr>
              <a:buNone/>
            </a:pPr>
            <a:r>
              <a:rPr lang="ru-RU" dirty="0" smtClean="0"/>
              <a:t>3.     В поисках Царевны Лягушки Иван Царевич обследовал 4        болота. На каждом болоте было по 357 кочек, а на каждой кочке сидело по 9 лягушек. Сколько лягушек перецеловал Иван Царевич в поисках своей невесты ?”.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8286808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1499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Геометрические задания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5" name="Рисунок 4" descr="лл.jpeg"/>
          <p:cNvPicPr>
            <a:picLocks noChangeAspect="1"/>
          </p:cNvPicPr>
          <p:nvPr/>
        </p:nvPicPr>
        <p:blipFill>
          <a:blip r:embed="rId2" cstate="print"/>
          <a:srcRect l="27117" r="14246" b="35417"/>
          <a:stretch>
            <a:fillRect/>
          </a:stretch>
        </p:blipFill>
        <p:spPr>
          <a:xfrm>
            <a:off x="500034" y="2071678"/>
            <a:ext cx="2928958" cy="4429132"/>
          </a:xfrm>
          <a:prstGeom prst="rect">
            <a:avLst/>
          </a:prstGeom>
        </p:spPr>
      </p:pic>
      <p:pic>
        <p:nvPicPr>
          <p:cNvPr id="6" name="Рисунок 5" descr="рр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6072198" y="285728"/>
            <a:ext cx="2867113" cy="3936378"/>
          </a:xfrm>
          <a:prstGeom prst="rect">
            <a:avLst/>
          </a:prstGeom>
        </p:spPr>
      </p:pic>
      <p:pic>
        <p:nvPicPr>
          <p:cNvPr id="7" name="Рисунок 6" descr="DSCN5369.JPG"/>
          <p:cNvPicPr>
            <a:picLocks noChangeAspect="1"/>
          </p:cNvPicPr>
          <p:nvPr/>
        </p:nvPicPr>
        <p:blipFill>
          <a:blip r:embed="rId4" cstate="print"/>
          <a:srcRect l="15686" t="8497"/>
          <a:stretch>
            <a:fillRect/>
          </a:stretch>
        </p:blipFill>
        <p:spPr>
          <a:xfrm>
            <a:off x="5786446" y="4143380"/>
            <a:ext cx="3071802" cy="250030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Готовясь к урокам, нужно придерживаться следующих правил: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4291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– Урок должен быть продуманным до мелочей, чтоб его этапы логично исходили один из другого, а ученики понимали: почему, что и за чем они выполняют на уроке.</a:t>
            </a:r>
          </a:p>
          <a:p>
            <a:r>
              <a:rPr lang="ru-RU" dirty="0" smtClean="0"/>
              <a:t>– Полезно действовать по принципу «Лучше один раз увидеть, чем сто раз услышать». Все, что учитель говорит, желательно воплощать в зримые образы. Наглядность должна быть динамичной, чтобы показать то, без чего трудно ориентироваться.</a:t>
            </a:r>
          </a:p>
          <a:p>
            <a:r>
              <a:rPr lang="ru-RU" dirty="0" smtClean="0"/>
              <a:t>– На уроке должно быть интересно. Но без эмоций, без переживаний ум не напрягается. Заинтересованность возникает там, где учителю удается увлечь детей своей эмоциональностью.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215370" cy="1470025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Считаю данную тему актуальной</a:t>
            </a:r>
            <a:b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и важной.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 Во-первых, основная цель образования заключается в том, чтобы готовить подрастающее поколение к будущему, к появлению новых возможностей, которые предоставляет жизнь. </a:t>
            </a:r>
            <a:br>
              <a:rPr lang="ru-RU" sz="2400" b="1" dirty="0" smtClean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      Во-вторых, мы живем в век информации; в обществе произошли большие изменения. Выпускник школы вынужден реагировать на них, но часто он бывает не готов к постоянно происходящим в обществе изменениям. Чтобы адекватно реагировать на эти изменения, он должен активизировать свои познавательные и творческие способности. 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продолжить создание условий для осуществления развития познавательных и творческих возможностей младшего школьника в учебном процессе и внеурочной деятельности в рамках реализации ФГОС НОО,</a:t>
            </a:r>
          </a:p>
          <a:p>
            <a:pPr lvl="0"/>
            <a:r>
              <a:rPr lang="ru-RU" dirty="0" smtClean="0"/>
              <a:t>активизировать личностный познавательный и творческий потенциал обучающихся.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ФГОС НОО направлен на реализацию качественно новой </a:t>
            </a:r>
            <a:r>
              <a:rPr lang="ru-RU" i="1" dirty="0" smtClean="0"/>
              <a:t>личностно-ориентированной развивающей </a:t>
            </a:r>
            <a:r>
              <a:rPr lang="ru-RU" dirty="0" smtClean="0"/>
              <a:t>модели массовой начальной школы и призван обеспечить выполнение основных целей, среди которых называется развитие </a:t>
            </a:r>
            <a:r>
              <a:rPr lang="ru-RU" i="1" dirty="0" smtClean="0"/>
              <a:t>личности школьника, его творческих способностей 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• стремление к познанию;</a:t>
            </a:r>
          </a:p>
          <a:p>
            <a:r>
              <a:rPr lang="ru-RU" dirty="0" smtClean="0"/>
              <a:t>• умение познавать новое;</a:t>
            </a:r>
          </a:p>
          <a:p>
            <a:r>
              <a:rPr lang="ru-RU" dirty="0" smtClean="0"/>
              <a:t>• живость ума;</a:t>
            </a:r>
          </a:p>
          <a:p>
            <a:r>
              <a:rPr lang="ru-RU" dirty="0" smtClean="0"/>
              <a:t>• умение в привычных вещах, явлениях находить нестандартное;</a:t>
            </a:r>
          </a:p>
          <a:p>
            <a:r>
              <a:rPr lang="ru-RU" dirty="0" smtClean="0"/>
              <a:t>• стремление к открытиям;</a:t>
            </a:r>
          </a:p>
          <a:p>
            <a:r>
              <a:rPr lang="ru-RU" dirty="0" smtClean="0"/>
              <a:t>• умение применять на практике, в жизни полученные знания, опыт;</a:t>
            </a:r>
          </a:p>
          <a:p>
            <a:r>
              <a:rPr lang="ru-RU" dirty="0" smtClean="0"/>
              <a:t>• свободное воображение.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Творческие способности </a:t>
            </a:r>
            <a:r>
              <a:rPr lang="ru-RU" sz="3200" b="1" dirty="0" smtClean="0"/>
              <a:t>– комплексное понятие, включающее в себя следующие составляющие: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Развивать творческие способности? Что это значит?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Во-первых, это развитие наблюдательности, речевой и общей активности, общительности, хорошо натренированной памяти, привычки анализировать и осмысливать факты, воли, воображения.</a:t>
            </a:r>
          </a:p>
          <a:p>
            <a:r>
              <a:rPr lang="ru-RU" dirty="0" smtClean="0"/>
              <a:t>Во-вторых, это систематическое создание ситуаций, позволяющих </a:t>
            </a:r>
            <a:r>
              <a:rPr lang="ru-RU" dirty="0" err="1" smtClean="0"/>
              <a:t>самовыразиться</a:t>
            </a:r>
            <a:r>
              <a:rPr lang="ru-RU" dirty="0" smtClean="0"/>
              <a:t> индивидуальности ученика.</a:t>
            </a:r>
          </a:p>
          <a:p>
            <a:r>
              <a:rPr lang="ru-RU" dirty="0" smtClean="0"/>
              <a:t>В-третьих, это организация исследовательской деятельности в познавательном процессе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Этапы развития творческих способностей: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r>
              <a:rPr lang="ru-RU" dirty="0" smtClean="0"/>
              <a:t>1 класс – подготовительный этап. </a:t>
            </a:r>
          </a:p>
          <a:p>
            <a:r>
              <a:rPr lang="ru-RU" dirty="0" smtClean="0"/>
              <a:t>2,3 класс – основной этап. </a:t>
            </a:r>
          </a:p>
          <a:p>
            <a:r>
              <a:rPr lang="ru-RU" dirty="0" smtClean="0"/>
              <a:t>4 класс – завершающий этап.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Творческие задания по русскому языку разделяю на 2 группы: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r>
              <a:rPr lang="ru-RU" dirty="0" smtClean="0"/>
              <a:t>·Задания по обучению сочинению, развитию письменной речи учащихся</a:t>
            </a:r>
          </a:p>
          <a:p>
            <a:r>
              <a:rPr lang="ru-RU" dirty="0" smtClean="0"/>
              <a:t>·Задания по развитию </a:t>
            </a:r>
            <a:r>
              <a:rPr lang="ru-RU" dirty="0" err="1" smtClean="0"/>
              <a:t>креативных</a:t>
            </a:r>
            <a:r>
              <a:rPr lang="ru-RU" dirty="0" smtClean="0"/>
              <a:t> способностей учащихся средствами учебного предмета «русский язык»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1539</Words>
  <Application>Microsoft Office PowerPoint</Application>
  <PresentationFormat>Экран (4:3)</PresentationFormat>
  <Paragraphs>116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Считаю данную тему актуальной  и важной.  Во-первых, основная цель образования заключается в том, чтобы готовить подрастающее поколение к будущему, к появлению новых возможностей, которые предоставляет жизнь.         Во-вторых, мы живем в век информации; в обществе произошли большие изменения. Выпускник школы вынужден реагировать на них, но часто он бывает не готов к постоянно происходящим в обществе изменениям. Чтобы адекватно реагировать на эти изменения, он должен активизировать свои познавательные и творческие способности. </vt:lpstr>
      <vt:lpstr>Цели:</vt:lpstr>
      <vt:lpstr>Презентация PowerPoint</vt:lpstr>
      <vt:lpstr>Презентация PowerPoint</vt:lpstr>
      <vt:lpstr>Развивать творческие способности? Что это значит? </vt:lpstr>
      <vt:lpstr>Этапы развития творческих способностей:</vt:lpstr>
      <vt:lpstr>Творческие задания по русскому языку разделяю на 2 группы: </vt:lpstr>
      <vt:lpstr>Примеры заданий по развитию креативных способностей учащихся средствами учебного предмета «русский язык». </vt:lpstr>
      <vt:lpstr>Презентация PowerPoint</vt:lpstr>
      <vt:lpstr>Презентация PowerPoint</vt:lpstr>
      <vt:lpstr>Презентация PowerPoint</vt:lpstr>
      <vt:lpstr>Достижение этой цели предполагает: </vt:lpstr>
      <vt:lpstr>1 класс </vt:lpstr>
      <vt:lpstr>2 класс. Составление загадок. </vt:lpstr>
      <vt:lpstr>3 класс. Составление сказок. </vt:lpstr>
      <vt:lpstr>4 класс. Текст-описание. Сочинения на разные темы.</vt:lpstr>
      <vt:lpstr>Презентация PowerPoint</vt:lpstr>
      <vt:lpstr>Для того, чтобы формировать творческую личность в процессе обучения математики были выделены такие основные свойства творческой личности: </vt:lpstr>
      <vt:lpstr>Нестандартные уроки: </vt:lpstr>
      <vt:lpstr>Примеры заданий:</vt:lpstr>
      <vt:lpstr>Презентация PowerPoint</vt:lpstr>
      <vt:lpstr>Геометрические задания</vt:lpstr>
      <vt:lpstr>Готовясь к урокам, нужно придерживаться следующих правил: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57</cp:revision>
  <dcterms:created xsi:type="dcterms:W3CDTF">2018-02-23T13:38:04Z</dcterms:created>
  <dcterms:modified xsi:type="dcterms:W3CDTF">2021-06-14T16:40:56Z</dcterms:modified>
</cp:coreProperties>
</file>